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0" r:id="rId5"/>
    <p:sldMasterId id="2147483660" r:id="rId6"/>
    <p:sldMasterId id="2147483662" r:id="rId7"/>
  </p:sldMasterIdLst>
  <p:notesMasterIdLst>
    <p:notesMasterId r:id="rId17"/>
  </p:notesMasterIdLst>
  <p:handoutMasterIdLst>
    <p:handoutMasterId r:id="rId18"/>
  </p:handoutMasterIdLst>
  <p:sldIdLst>
    <p:sldId id="295" r:id="rId8"/>
    <p:sldId id="338" r:id="rId9"/>
    <p:sldId id="324" r:id="rId10"/>
    <p:sldId id="353" r:id="rId11"/>
    <p:sldId id="354" r:id="rId12"/>
    <p:sldId id="340" r:id="rId13"/>
    <p:sldId id="327" r:id="rId14"/>
    <p:sldId id="339" r:id="rId15"/>
    <p:sldId id="259" r:id="rId16"/>
  </p:sldIdLst>
  <p:sldSz cx="9144000" cy="6858000" type="screen4x3"/>
  <p:notesSz cx="6805613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ieron McGlinchey" initials="KM" lastIdx="3" clrIdx="0"/>
  <p:cmAuthor id="1" name="Jenny Banks" initials="JB" lastIdx="19" clrIdx="1"/>
  <p:cmAuthor id="2" name="Mason Victoria (Smart Meters &amp; Systems)" initials="MV(M&amp;S" lastIdx="24" clrIdx="2"/>
  <p:cmAuthor id="3" name="Chloe Haseltine" initials="CH" lastIdx="1" clrIdx="3">
    <p:extLst>
      <p:ext uri="{19B8F6BF-5375-455C-9EA6-DF929625EA0E}">
        <p15:presenceInfo xmlns:p15="http://schemas.microsoft.com/office/powerpoint/2012/main" userId="S-1-5-21-725345543-854245398-2146348053-66388" providerId="AD"/>
      </p:ext>
    </p:extLst>
  </p:cmAuthor>
  <p:cmAuthor id="4" name="Martin Bell" initials="MB" lastIdx="1" clrIdx="4">
    <p:extLst>
      <p:ext uri="{19B8F6BF-5375-455C-9EA6-DF929625EA0E}">
        <p15:presenceInfo xmlns:p15="http://schemas.microsoft.com/office/powerpoint/2012/main" userId="S-1-5-21-725345543-854245398-2146348053-230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90" autoAdjust="0"/>
    <p:restoredTop sz="82734" autoAdjust="0"/>
  </p:normalViewPr>
  <p:slideViewPr>
    <p:cSldViewPr>
      <p:cViewPr varScale="1">
        <p:scale>
          <a:sx n="72" d="100"/>
          <a:sy n="72" d="100"/>
        </p:scale>
        <p:origin x="1419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2769" y="54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B5BA5F-57A3-4064-909A-6D657D650DC9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0A15964-5DA9-44F3-8A27-E34271DCC527}">
      <dgm:prSet/>
      <dgm:spPr/>
      <dgm:t>
        <a:bodyPr/>
        <a:lstStyle/>
        <a:p>
          <a:pPr rtl="0"/>
          <a:r>
            <a:rPr lang="en-GB" dirty="0" smtClean="0"/>
            <a:t>Strategic Outline Case</a:t>
          </a:r>
          <a:endParaRPr lang="en-GB" dirty="0"/>
        </a:p>
      </dgm:t>
    </dgm:pt>
    <dgm:pt modelId="{E8349AEC-0DE5-470B-AE80-84D0351D928B}" type="parTrans" cxnId="{D5894B06-7368-4467-9AB1-BECFBBD64A23}">
      <dgm:prSet/>
      <dgm:spPr/>
      <dgm:t>
        <a:bodyPr/>
        <a:lstStyle/>
        <a:p>
          <a:endParaRPr lang="en-US"/>
        </a:p>
      </dgm:t>
    </dgm:pt>
    <dgm:pt modelId="{0F97272F-A573-4451-8E25-B3AB8A9C5069}" type="sibTrans" cxnId="{D5894B06-7368-4467-9AB1-BECFBBD64A23}">
      <dgm:prSet/>
      <dgm:spPr/>
      <dgm:t>
        <a:bodyPr/>
        <a:lstStyle/>
        <a:p>
          <a:endParaRPr lang="en-US"/>
        </a:p>
      </dgm:t>
    </dgm:pt>
    <dgm:pt modelId="{7FDEF711-4F53-4F48-BF10-F5D64BB1CC15}">
      <dgm:prSet/>
      <dgm:spPr/>
      <dgm:t>
        <a:bodyPr/>
        <a:lstStyle/>
        <a:p>
          <a:pPr rtl="0"/>
          <a:r>
            <a:rPr lang="en-GB" dirty="0" smtClean="0"/>
            <a:t>Outline Business Case</a:t>
          </a:r>
          <a:endParaRPr lang="en-GB" dirty="0"/>
        </a:p>
      </dgm:t>
    </dgm:pt>
    <dgm:pt modelId="{E46EB43F-D1AE-414B-990E-28888466C6D9}" type="parTrans" cxnId="{0CCEFB7B-37A9-4EC0-91A0-388BF6FD8BD8}">
      <dgm:prSet/>
      <dgm:spPr/>
      <dgm:t>
        <a:bodyPr/>
        <a:lstStyle/>
        <a:p>
          <a:endParaRPr lang="en-US"/>
        </a:p>
      </dgm:t>
    </dgm:pt>
    <dgm:pt modelId="{EE061A80-994F-4D1F-887F-2E6E8FC89D42}" type="sibTrans" cxnId="{0CCEFB7B-37A9-4EC0-91A0-388BF6FD8BD8}">
      <dgm:prSet/>
      <dgm:spPr/>
      <dgm:t>
        <a:bodyPr/>
        <a:lstStyle/>
        <a:p>
          <a:endParaRPr lang="en-US"/>
        </a:p>
      </dgm:t>
    </dgm:pt>
    <dgm:pt modelId="{D3924A39-5430-4E59-80B7-5CB50BCE6C84}">
      <dgm:prSet/>
      <dgm:spPr/>
      <dgm:t>
        <a:bodyPr/>
        <a:lstStyle/>
        <a:p>
          <a:pPr rtl="0"/>
          <a:r>
            <a:rPr lang="en-GB" dirty="0" smtClean="0"/>
            <a:t>Full Business Case</a:t>
          </a:r>
          <a:endParaRPr lang="en-GB" dirty="0"/>
        </a:p>
      </dgm:t>
    </dgm:pt>
    <dgm:pt modelId="{303024F8-CEB2-4E6E-9507-5D61617FC045}" type="parTrans" cxnId="{FAA737F4-F104-45BB-9965-E60D178E82DF}">
      <dgm:prSet/>
      <dgm:spPr/>
      <dgm:t>
        <a:bodyPr/>
        <a:lstStyle/>
        <a:p>
          <a:endParaRPr lang="en-US"/>
        </a:p>
      </dgm:t>
    </dgm:pt>
    <dgm:pt modelId="{66A632BD-42DB-4450-8193-717D85D42627}" type="sibTrans" cxnId="{FAA737F4-F104-45BB-9965-E60D178E82DF}">
      <dgm:prSet/>
      <dgm:spPr/>
      <dgm:t>
        <a:bodyPr/>
        <a:lstStyle/>
        <a:p>
          <a:endParaRPr lang="en-US"/>
        </a:p>
      </dgm:t>
    </dgm:pt>
    <dgm:pt modelId="{4EA6E8F2-BC2B-4B32-88DF-EFC4CB2F9CA4}" type="pres">
      <dgm:prSet presAssocID="{37B5BA5F-57A3-4064-909A-6D657D650DC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0E4BC95-E460-4924-8B0B-4AF1FDA0D0D2}" type="pres">
      <dgm:prSet presAssocID="{50A15964-5DA9-44F3-8A27-E34271DCC52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43E160-D0DB-46D8-AF72-7631150EA98D}" type="pres">
      <dgm:prSet presAssocID="{0F97272F-A573-4451-8E25-B3AB8A9C5069}" presName="sibTrans" presStyleLbl="sibTrans2D1" presStyleIdx="0" presStyleCnt="2" custScaleX="148070" custLinFactNeighborX="1694" custLinFactNeighborY="4117"/>
      <dgm:spPr/>
      <dgm:t>
        <a:bodyPr/>
        <a:lstStyle/>
        <a:p>
          <a:endParaRPr lang="en-US"/>
        </a:p>
      </dgm:t>
    </dgm:pt>
    <dgm:pt modelId="{1BAC3815-F68C-4193-81E8-9B934076141E}" type="pres">
      <dgm:prSet presAssocID="{0F97272F-A573-4451-8E25-B3AB8A9C506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A4DCC7E8-F5BD-4950-9533-AC25D83E55C9}" type="pres">
      <dgm:prSet presAssocID="{7FDEF711-4F53-4F48-BF10-F5D64BB1CC15}" presName="node" presStyleLbl="node1" presStyleIdx="1" presStyleCnt="3" custLinFactY="-70841" custLinFactNeighborX="-42848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D21DAF-5BD5-4A77-9A7F-EAE1CFEDE38A}" type="pres">
      <dgm:prSet presAssocID="{EE061A80-994F-4D1F-887F-2E6E8FC89D42}" presName="sibTrans" presStyleLbl="sibTrans2D1" presStyleIdx="1" presStyleCnt="2" custScaleX="133869" custLinFactNeighborX="7371" custLinFactNeighborY="1320"/>
      <dgm:spPr/>
      <dgm:t>
        <a:bodyPr/>
        <a:lstStyle/>
        <a:p>
          <a:endParaRPr lang="en-US"/>
        </a:p>
      </dgm:t>
    </dgm:pt>
    <dgm:pt modelId="{302FE1F2-779E-441B-BC3C-47EE42CA82B2}" type="pres">
      <dgm:prSet presAssocID="{EE061A80-994F-4D1F-887F-2E6E8FC89D42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D6038DD-8396-4AF2-BAA3-4E4471FBDF35}" type="pres">
      <dgm:prSet presAssocID="{D3924A39-5430-4E59-80B7-5CB50BCE6C84}" presName="node" presStyleLbl="node1" presStyleIdx="2" presStyleCnt="3" custLinFactNeighborX="-79640" custLinFactNeighborY="-10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D3BFF6E-9D59-4CB9-A477-736741C8BD59}" type="presOf" srcId="{D3924A39-5430-4E59-80B7-5CB50BCE6C84}" destId="{DD6038DD-8396-4AF2-BAA3-4E4471FBDF35}" srcOrd="0" destOrd="0" presId="urn:microsoft.com/office/officeart/2005/8/layout/process1"/>
    <dgm:cxn modelId="{AB3AC0F1-064A-4379-AF11-18A6AA17A0EF}" type="presOf" srcId="{EE061A80-994F-4D1F-887F-2E6E8FC89D42}" destId="{302FE1F2-779E-441B-BC3C-47EE42CA82B2}" srcOrd="1" destOrd="0" presId="urn:microsoft.com/office/officeart/2005/8/layout/process1"/>
    <dgm:cxn modelId="{74F5B644-B89D-4490-81A3-27CAA9F64711}" type="presOf" srcId="{0F97272F-A573-4451-8E25-B3AB8A9C5069}" destId="{1BAC3815-F68C-4193-81E8-9B934076141E}" srcOrd="1" destOrd="0" presId="urn:microsoft.com/office/officeart/2005/8/layout/process1"/>
    <dgm:cxn modelId="{D5894B06-7368-4467-9AB1-BECFBBD64A23}" srcId="{37B5BA5F-57A3-4064-909A-6D657D650DC9}" destId="{50A15964-5DA9-44F3-8A27-E34271DCC527}" srcOrd="0" destOrd="0" parTransId="{E8349AEC-0DE5-470B-AE80-84D0351D928B}" sibTransId="{0F97272F-A573-4451-8E25-B3AB8A9C5069}"/>
    <dgm:cxn modelId="{FAA737F4-F104-45BB-9965-E60D178E82DF}" srcId="{37B5BA5F-57A3-4064-909A-6D657D650DC9}" destId="{D3924A39-5430-4E59-80B7-5CB50BCE6C84}" srcOrd="2" destOrd="0" parTransId="{303024F8-CEB2-4E6E-9507-5D61617FC045}" sibTransId="{66A632BD-42DB-4450-8193-717D85D42627}"/>
    <dgm:cxn modelId="{3F6DFB99-7201-434F-9B03-F34B0BA7EB25}" type="presOf" srcId="{EE061A80-994F-4D1F-887F-2E6E8FC89D42}" destId="{AAD21DAF-5BD5-4A77-9A7F-EAE1CFEDE38A}" srcOrd="0" destOrd="0" presId="urn:microsoft.com/office/officeart/2005/8/layout/process1"/>
    <dgm:cxn modelId="{CB9F7201-7881-4870-B3D9-49837322620E}" type="presOf" srcId="{7FDEF711-4F53-4F48-BF10-F5D64BB1CC15}" destId="{A4DCC7E8-F5BD-4950-9533-AC25D83E55C9}" srcOrd="0" destOrd="0" presId="urn:microsoft.com/office/officeart/2005/8/layout/process1"/>
    <dgm:cxn modelId="{B592AA96-517C-438D-A049-76553EE0F7F6}" type="presOf" srcId="{37B5BA5F-57A3-4064-909A-6D657D650DC9}" destId="{4EA6E8F2-BC2B-4B32-88DF-EFC4CB2F9CA4}" srcOrd="0" destOrd="0" presId="urn:microsoft.com/office/officeart/2005/8/layout/process1"/>
    <dgm:cxn modelId="{0CCEFB7B-37A9-4EC0-91A0-388BF6FD8BD8}" srcId="{37B5BA5F-57A3-4064-909A-6D657D650DC9}" destId="{7FDEF711-4F53-4F48-BF10-F5D64BB1CC15}" srcOrd="1" destOrd="0" parTransId="{E46EB43F-D1AE-414B-990E-28888466C6D9}" sibTransId="{EE061A80-994F-4D1F-887F-2E6E8FC89D42}"/>
    <dgm:cxn modelId="{0F777B03-3724-440A-9D8C-FDEBB2966757}" type="presOf" srcId="{0F97272F-A573-4451-8E25-B3AB8A9C5069}" destId="{6943E160-D0DB-46D8-AF72-7631150EA98D}" srcOrd="0" destOrd="0" presId="urn:microsoft.com/office/officeart/2005/8/layout/process1"/>
    <dgm:cxn modelId="{8EF0EE5C-0B13-4616-8B28-95FD1541C94C}" type="presOf" srcId="{50A15964-5DA9-44F3-8A27-E34271DCC527}" destId="{50E4BC95-E460-4924-8B0B-4AF1FDA0D0D2}" srcOrd="0" destOrd="0" presId="urn:microsoft.com/office/officeart/2005/8/layout/process1"/>
    <dgm:cxn modelId="{107C0D5C-F0A5-47D6-AAC5-63A65553B9B1}" type="presParOf" srcId="{4EA6E8F2-BC2B-4B32-88DF-EFC4CB2F9CA4}" destId="{50E4BC95-E460-4924-8B0B-4AF1FDA0D0D2}" srcOrd="0" destOrd="0" presId="urn:microsoft.com/office/officeart/2005/8/layout/process1"/>
    <dgm:cxn modelId="{3EC619B4-CD6E-4A48-9EDB-94E98CB4DD30}" type="presParOf" srcId="{4EA6E8F2-BC2B-4B32-88DF-EFC4CB2F9CA4}" destId="{6943E160-D0DB-46D8-AF72-7631150EA98D}" srcOrd="1" destOrd="0" presId="urn:microsoft.com/office/officeart/2005/8/layout/process1"/>
    <dgm:cxn modelId="{B9E1F42F-E0D1-445F-9384-62645A2028C5}" type="presParOf" srcId="{6943E160-D0DB-46D8-AF72-7631150EA98D}" destId="{1BAC3815-F68C-4193-81E8-9B934076141E}" srcOrd="0" destOrd="0" presId="urn:microsoft.com/office/officeart/2005/8/layout/process1"/>
    <dgm:cxn modelId="{1CC06B7A-22E8-4B61-9E12-B86D57ABDF7E}" type="presParOf" srcId="{4EA6E8F2-BC2B-4B32-88DF-EFC4CB2F9CA4}" destId="{A4DCC7E8-F5BD-4950-9533-AC25D83E55C9}" srcOrd="2" destOrd="0" presId="urn:microsoft.com/office/officeart/2005/8/layout/process1"/>
    <dgm:cxn modelId="{48693862-C209-47DA-B242-D860D717F887}" type="presParOf" srcId="{4EA6E8F2-BC2B-4B32-88DF-EFC4CB2F9CA4}" destId="{AAD21DAF-5BD5-4A77-9A7F-EAE1CFEDE38A}" srcOrd="3" destOrd="0" presId="urn:microsoft.com/office/officeart/2005/8/layout/process1"/>
    <dgm:cxn modelId="{A525E6FC-167D-49CE-BC74-A7471F62AF96}" type="presParOf" srcId="{AAD21DAF-5BD5-4A77-9A7F-EAE1CFEDE38A}" destId="{302FE1F2-779E-441B-BC3C-47EE42CA82B2}" srcOrd="0" destOrd="0" presId="urn:microsoft.com/office/officeart/2005/8/layout/process1"/>
    <dgm:cxn modelId="{8A9F6639-FB67-4CCF-9F88-BBAFA1A424FF}" type="presParOf" srcId="{4EA6E8F2-BC2B-4B32-88DF-EFC4CB2F9CA4}" destId="{DD6038DD-8396-4AF2-BAA3-4E4471FBDF35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E4BC95-E460-4924-8B0B-4AF1FDA0D0D2}">
      <dsp:nvSpPr>
        <dsp:cNvPr id="0" name=""/>
        <dsp:cNvSpPr/>
      </dsp:nvSpPr>
      <dsp:spPr>
        <a:xfrm>
          <a:off x="7911" y="0"/>
          <a:ext cx="2364521" cy="9233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Strategic Outline Case</a:t>
          </a:r>
          <a:endParaRPr lang="en-GB" sz="2400" kern="1200" dirty="0"/>
        </a:p>
      </dsp:txBody>
      <dsp:txXfrm>
        <a:off x="34954" y="27043"/>
        <a:ext cx="2310435" cy="869244"/>
      </dsp:txXfrm>
    </dsp:sp>
    <dsp:sp modelId="{6943E160-D0DB-46D8-AF72-7631150EA98D}">
      <dsp:nvSpPr>
        <dsp:cNvPr id="0" name=""/>
        <dsp:cNvSpPr/>
      </dsp:nvSpPr>
      <dsp:spPr>
        <a:xfrm>
          <a:off x="2457056" y="192606"/>
          <a:ext cx="504670" cy="5864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>
        <a:off x="2457056" y="309886"/>
        <a:ext cx="353269" cy="351841"/>
      </dsp:txXfrm>
    </dsp:sp>
    <dsp:sp modelId="{A4DCC7E8-F5BD-4950-9533-AC25D83E55C9}">
      <dsp:nvSpPr>
        <dsp:cNvPr id="0" name=""/>
        <dsp:cNvSpPr/>
      </dsp:nvSpPr>
      <dsp:spPr>
        <a:xfrm>
          <a:off x="3015511" y="0"/>
          <a:ext cx="2364521" cy="9233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Outline Business Case</a:t>
          </a:r>
          <a:endParaRPr lang="en-GB" sz="2400" kern="1200" dirty="0"/>
        </a:p>
      </dsp:txBody>
      <dsp:txXfrm>
        <a:off x="3042554" y="27043"/>
        <a:ext cx="2310435" cy="869244"/>
      </dsp:txXfrm>
    </dsp:sp>
    <dsp:sp modelId="{AAD21DAF-5BD5-4A77-9A7F-EAE1CFEDE38A}">
      <dsp:nvSpPr>
        <dsp:cNvPr id="0" name=""/>
        <dsp:cNvSpPr/>
      </dsp:nvSpPr>
      <dsp:spPr>
        <a:xfrm>
          <a:off x="5516735" y="176204"/>
          <a:ext cx="486626" cy="5864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>
        <a:off x="5516735" y="293484"/>
        <a:ext cx="340638" cy="351841"/>
      </dsp:txXfrm>
    </dsp:sp>
    <dsp:sp modelId="{DD6038DD-8396-4AF2-BAA3-4E4471FBDF35}">
      <dsp:nvSpPr>
        <dsp:cNvPr id="0" name=""/>
        <dsp:cNvSpPr/>
      </dsp:nvSpPr>
      <dsp:spPr>
        <a:xfrm>
          <a:off x="6065899" y="0"/>
          <a:ext cx="2364521" cy="9233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Full Business Case</a:t>
          </a:r>
          <a:endParaRPr lang="en-GB" sz="2400" kern="1200" dirty="0"/>
        </a:p>
      </dsp:txBody>
      <dsp:txXfrm>
        <a:off x="6092942" y="27043"/>
        <a:ext cx="2310435" cy="8692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1C6CF3B8-C1A1-4AE6-AE84-F3C66D91ADA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"/>
            <p:custDataLst>
              <p:tags r:id="rId2"/>
            </p:custDataLst>
          </p:nvPr>
        </p:nvSpPr>
        <p:spPr>
          <a:xfrm>
            <a:off x="0" y="9445169"/>
            <a:ext cx="6805613" cy="4972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 algn="r"/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        </a:t>
            </a:r>
            <a:r>
              <a:rPr lang="en-GB" sz="1100" smtClean="0">
                <a:solidFill>
                  <a:srgbClr val="000000"/>
                </a:solidFill>
                <a:latin typeface="Calibri" panose="020F0502020204030204" pitchFamily="34" charset="0"/>
              </a:rPr>
              <a:t>
</a:t>
            </a:r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  </a:t>
            </a:r>
            <a:endParaRPr lang="en-GB" sz="900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703945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D1856-F7EB-4B23-A0D0-DC8956082BE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3170820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D1856-F7EB-4B23-A0D0-DC8956082BE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8388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D1856-F7EB-4B23-A0D0-DC8956082BE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8251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D1856-F7EB-4B23-A0D0-DC8956082BEF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899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6D1856-F7EB-4B23-A0D0-DC8956082BE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6870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6D1856-F7EB-4B23-A0D0-DC8956082BE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23223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D1856-F7EB-4B23-A0D0-DC8956082BE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2887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D1856-F7EB-4B23-A0D0-DC8956082BE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13195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D1856-F7EB-4B23-A0D0-DC8956082BE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01077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D1856-F7EB-4B23-A0D0-DC8956082BE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7587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21E4C87E-3570-4FE7-8CB1-A6A8D61B2A2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35729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0034" y="2571744"/>
            <a:ext cx="8229600" cy="35544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E4C87E-3570-4FE7-8CB1-A6A8D61B2A2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28736"/>
            <a:ext cx="2057400" cy="4697427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36"/>
            <a:ext cx="6019800" cy="469742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E4C87E-3570-4FE7-8CB1-A6A8D61B2A2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2786058"/>
            <a:ext cx="8229600" cy="338295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E4C87E-3570-4FE7-8CB1-A6A8D61B2A2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E4C87E-3570-4FE7-8CB1-A6A8D61B2A2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571612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57496"/>
            <a:ext cx="4038600" cy="326866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857496"/>
            <a:ext cx="4038600" cy="326866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E4C87E-3570-4FE7-8CB1-A6A8D61B2A2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8596" y="257174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286124"/>
            <a:ext cx="4040188" cy="28400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3438" y="257174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286124"/>
            <a:ext cx="4041775" cy="28400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E4C87E-3570-4FE7-8CB1-A6A8D61B2A2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428736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E4C87E-3570-4FE7-8CB1-A6A8D61B2A2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E4C87E-3570-4FE7-8CB1-A6A8D61B2A2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500174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500174"/>
            <a:ext cx="5111750" cy="462598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8596" y="2786058"/>
            <a:ext cx="3008313" cy="33337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E4C87E-3570-4FE7-8CB1-A6A8D61B2A2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571611"/>
            <a:ext cx="5486400" cy="31559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E4C87E-3570-4FE7-8CB1-A6A8D61B2A2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21E4C87E-3570-4FE7-8CB1-A6A8D61B2A2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5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hyperlink" Target="https://www.gov.uk/government/uploads/system/uploads/attachment_data/file/469317/green_book_guidance_public_sector_business_cases_2015_update.pd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5" Type="http://schemas.openxmlformats.org/officeDocument/2006/relationships/hyperlink" Target="mailto:half-hourlysettlement@ofgem.gov.uk" TargetMode="External"/><Relationship Id="rId4" Type="http://schemas.openxmlformats.org/officeDocument/2006/relationships/hyperlink" Target="mailto:halfhourlysettlement@ofgem.gov.uk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JPseudoFooter"/>
          <p:cNvSpPr txBox="1"/>
          <p:nvPr>
            <p:custDataLst>
              <p:tags r:id="rId1"/>
            </p:custDataLst>
          </p:nvPr>
        </p:nvSpPr>
        <p:spPr>
          <a:xfrm>
            <a:off x="127000" y="6445190"/>
            <a:ext cx="8890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        </a:t>
            </a:r>
            <a:r>
              <a:rPr lang="en-GB" sz="1100" smtClean="0">
                <a:solidFill>
                  <a:srgbClr val="000000"/>
                </a:solidFill>
                <a:latin typeface="Calibri" panose="020F0502020204030204" pitchFamily="34" charset="0"/>
              </a:rPr>
              <a:t>
</a:t>
            </a:r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  </a:t>
            </a:r>
            <a:endParaRPr lang="en-GB" sz="9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1772816"/>
            <a:ext cx="619268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400" dirty="0" smtClean="0"/>
              <a:t>Update on Market-Wide Settlement Reform</a:t>
            </a:r>
          </a:p>
          <a:p>
            <a:pPr algn="r"/>
            <a:endParaRPr lang="en-GB" sz="1600" dirty="0"/>
          </a:p>
          <a:p>
            <a:pPr algn="r"/>
            <a:r>
              <a:rPr lang="en-GB" sz="2400" dirty="0" smtClean="0"/>
              <a:t>Anna Stacey,</a:t>
            </a:r>
          </a:p>
          <a:p>
            <a:pPr algn="r"/>
            <a:r>
              <a:rPr lang="en-GB" sz="2400" dirty="0" smtClean="0"/>
              <a:t>20 December 2017</a:t>
            </a:r>
          </a:p>
        </p:txBody>
      </p:sp>
    </p:spTree>
    <p:extLst>
      <p:ext uri="{BB962C8B-B14F-4D97-AF65-F5344CB8AC3E}">
        <p14:creationId xmlns:p14="http://schemas.microsoft.com/office/powerpoint/2010/main" val="2264619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4C87E-3570-4FE7-8CB1-A6A8D61B2A20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4" name="BJPseudoFooter"/>
          <p:cNvSpPr txBox="1"/>
          <p:nvPr>
            <p:custDataLst>
              <p:tags r:id="rId1"/>
            </p:custDataLst>
          </p:nvPr>
        </p:nvSpPr>
        <p:spPr>
          <a:xfrm>
            <a:off x="127000" y="6445190"/>
            <a:ext cx="8890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        </a:t>
            </a:r>
            <a:r>
              <a:rPr lang="en-GB" sz="1100" smtClean="0">
                <a:solidFill>
                  <a:srgbClr val="000000"/>
                </a:solidFill>
                <a:latin typeface="Calibri" panose="020F0502020204030204" pitchFamily="34" charset="0"/>
              </a:rPr>
              <a:t>
</a:t>
            </a:r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  </a:t>
            </a:r>
            <a:endParaRPr lang="en-GB" sz="9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39952" y="332656"/>
            <a:ext cx="4877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800" b="1" dirty="0" smtClean="0"/>
              <a:t>What </a:t>
            </a:r>
            <a:r>
              <a:rPr lang="en-GB" sz="2800" b="1" dirty="0"/>
              <a:t>I</a:t>
            </a:r>
            <a:r>
              <a:rPr lang="en-GB" sz="2800" b="1" dirty="0" smtClean="0"/>
              <a:t>’ll cover</a:t>
            </a:r>
            <a:endParaRPr lang="en-GB" sz="2800" b="1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949075" y="1772816"/>
            <a:ext cx="6670925" cy="52565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GB" sz="2800" b="1" dirty="0" smtClean="0"/>
              <a:t>Agenda</a:t>
            </a:r>
          </a:p>
          <a:p>
            <a:r>
              <a:rPr lang="en-GB" sz="2400" dirty="0" smtClean="0"/>
              <a:t>Project overview </a:t>
            </a:r>
            <a:endParaRPr lang="en-GB" sz="2000" dirty="0" smtClean="0"/>
          </a:p>
          <a:p>
            <a:r>
              <a:rPr lang="en-GB" sz="2400" dirty="0" smtClean="0"/>
              <a:t>Business Case overview </a:t>
            </a:r>
          </a:p>
          <a:p>
            <a:r>
              <a:rPr lang="en-GB" sz="2400" dirty="0" smtClean="0"/>
              <a:t>Target Operating Model overview </a:t>
            </a:r>
          </a:p>
          <a:p>
            <a:r>
              <a:rPr lang="en-GB" sz="2400" dirty="0"/>
              <a:t>Consumers and </a:t>
            </a:r>
            <a:r>
              <a:rPr lang="en-GB" sz="2400" dirty="0" smtClean="0"/>
              <a:t>Policy overview</a:t>
            </a:r>
          </a:p>
          <a:p>
            <a:r>
              <a:rPr lang="en-GB" sz="2400" dirty="0" smtClean="0"/>
              <a:t>How to get in touch with the HHS project team </a:t>
            </a:r>
            <a:endParaRPr lang="en-GB" sz="2400" dirty="0"/>
          </a:p>
          <a:p>
            <a:endParaRPr lang="en-GB" sz="2400" b="1" dirty="0" smtClean="0"/>
          </a:p>
          <a:p>
            <a:endParaRPr lang="en-GB" sz="2400" b="1" dirty="0" smtClean="0"/>
          </a:p>
          <a:p>
            <a:endParaRPr lang="en-GB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597293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4C87E-3570-4FE7-8CB1-A6A8D61B2A20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20" name="Slide Number Placeholder 2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3</a:t>
            </a:r>
            <a:endParaRPr lang="en-GB" dirty="0"/>
          </a:p>
        </p:txBody>
      </p:sp>
      <p:grpSp>
        <p:nvGrpSpPr>
          <p:cNvPr id="22" name="Group 21"/>
          <p:cNvGrpSpPr/>
          <p:nvPr/>
        </p:nvGrpSpPr>
        <p:grpSpPr>
          <a:xfrm>
            <a:off x="5748738" y="1485695"/>
            <a:ext cx="3172274" cy="1569657"/>
            <a:chOff x="8501620" y="1562463"/>
            <a:chExt cx="3172274" cy="1569657"/>
          </a:xfrm>
        </p:grpSpPr>
        <p:sp>
          <p:nvSpPr>
            <p:cNvPr id="23" name="TextBox 22"/>
            <p:cNvSpPr txBox="1"/>
            <p:nvPr/>
          </p:nvSpPr>
          <p:spPr>
            <a:xfrm>
              <a:off x="8501620" y="1562463"/>
              <a:ext cx="3172274" cy="156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200" dirty="0"/>
                <a:t>Certain to occur</a:t>
              </a:r>
            </a:p>
            <a:p>
              <a:pPr algn="r"/>
              <a:endParaRPr lang="en-GB" sz="1200" dirty="0"/>
            </a:p>
            <a:p>
              <a:pPr algn="r"/>
              <a:r>
                <a:rPr lang="en-GB" sz="1200" dirty="0"/>
                <a:t>Likely to occur</a:t>
              </a:r>
            </a:p>
            <a:p>
              <a:pPr algn="r"/>
              <a:endParaRPr lang="en-GB" sz="1200" dirty="0"/>
            </a:p>
            <a:p>
              <a:pPr algn="r"/>
              <a:endParaRPr lang="en-GB" sz="1200" dirty="0"/>
            </a:p>
            <a:p>
              <a:pPr algn="r"/>
              <a:r>
                <a:rPr lang="en-GB" sz="1200" dirty="0"/>
                <a:t>Outcome</a:t>
              </a:r>
            </a:p>
            <a:p>
              <a:pPr algn="r"/>
              <a:endParaRPr lang="en-GB" sz="1200" dirty="0"/>
            </a:p>
            <a:p>
              <a:pPr algn="r"/>
              <a:r>
                <a:rPr lang="en-GB" sz="1200" dirty="0"/>
                <a:t>Output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0529224" y="2543337"/>
              <a:ext cx="362726" cy="210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35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0628308" y="2890807"/>
              <a:ext cx="366499" cy="22311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350"/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 flipH="1" flipV="1">
              <a:off x="9871585" y="1708113"/>
              <a:ext cx="503750" cy="5751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H="1" flipV="1">
              <a:off x="10025474" y="2086350"/>
              <a:ext cx="503750" cy="5751"/>
            </a:xfrm>
            <a:prstGeom prst="straightConnector1">
              <a:avLst/>
            </a:prstGeom>
            <a:ln w="25400" cap="flat">
              <a:solidFill>
                <a:schemeClr val="tx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/>
          <a:srcRect l="30355" t="5538" b="7110"/>
          <a:stretch/>
        </p:blipFill>
        <p:spPr>
          <a:xfrm>
            <a:off x="76522" y="1225453"/>
            <a:ext cx="5991655" cy="5430249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2953307" y="4524933"/>
            <a:ext cx="5003069" cy="1583725"/>
            <a:chOff x="3477479" y="4437112"/>
            <a:chExt cx="4730114" cy="1583725"/>
          </a:xfrm>
        </p:grpSpPr>
        <p:cxnSp>
          <p:nvCxnSpPr>
            <p:cNvPr id="30" name="Straight Connector 29"/>
            <p:cNvCxnSpPr/>
            <p:nvPr/>
          </p:nvCxnSpPr>
          <p:spPr>
            <a:xfrm flipH="1" flipV="1">
              <a:off x="3477479" y="4581128"/>
              <a:ext cx="3485187" cy="1224136"/>
            </a:xfrm>
            <a:prstGeom prst="line">
              <a:avLst/>
            </a:prstGeom>
            <a:ln w="15875" cap="rnd" cmpd="sng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 flipV="1">
              <a:off x="6048164" y="4437112"/>
              <a:ext cx="792088" cy="288032"/>
            </a:xfrm>
            <a:prstGeom prst="line">
              <a:avLst/>
            </a:prstGeom>
            <a:ln w="15875" cap="rnd" cmpd="sng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 flipV="1">
              <a:off x="4838430" y="4509120"/>
              <a:ext cx="2059429" cy="747938"/>
            </a:xfrm>
            <a:prstGeom prst="line">
              <a:avLst/>
            </a:prstGeom>
            <a:ln w="15875" cap="rnd" cmpd="sng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6840252" y="4581128"/>
              <a:ext cx="11751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 smtClean="0"/>
                <a:t>Long term</a:t>
              </a:r>
              <a:endParaRPr lang="en-GB" sz="12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932866" y="5147094"/>
              <a:ext cx="11751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 smtClean="0"/>
                <a:t>Medium term</a:t>
              </a:r>
              <a:endParaRPr lang="en-GB" sz="12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032406" y="5713060"/>
              <a:ext cx="11751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 smtClean="0"/>
                <a:t>Short term</a:t>
              </a:r>
              <a:endParaRPr lang="en-GB" sz="1200" dirty="0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5465140" y="337331"/>
            <a:ext cx="457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Realising the benefits</a:t>
            </a:r>
            <a:endParaRPr lang="en-GB" sz="2800" b="1" dirty="0"/>
          </a:p>
        </p:txBody>
      </p:sp>
      <p:sp>
        <p:nvSpPr>
          <p:cNvPr id="2" name="BJPseudoFooter"/>
          <p:cNvSpPr txBox="1"/>
          <p:nvPr>
            <p:custDataLst>
              <p:tags r:id="rId1"/>
            </p:custDataLst>
          </p:nvPr>
        </p:nvSpPr>
        <p:spPr>
          <a:xfrm>
            <a:off x="127000" y="6445190"/>
            <a:ext cx="8890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        </a:t>
            </a:r>
            <a:r>
              <a:rPr lang="en-GB" sz="1100" smtClean="0">
                <a:solidFill>
                  <a:srgbClr val="000000"/>
                </a:solidFill>
                <a:latin typeface="Calibri" panose="020F0502020204030204" pitchFamily="34" charset="0"/>
              </a:rPr>
              <a:t>
</a:t>
            </a:r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  </a:t>
            </a:r>
            <a:endParaRPr lang="en-GB" sz="9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606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E4C87E-3570-4FE7-8CB1-A6A8D61B2A20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BJPseudoFooter"/>
          <p:cNvSpPr txBox="1"/>
          <p:nvPr>
            <p:custDataLst>
              <p:tags r:id="rId1"/>
            </p:custDataLst>
          </p:nvPr>
        </p:nvSpPr>
        <p:spPr>
          <a:xfrm>
            <a:off x="127000" y="6445190"/>
            <a:ext cx="8890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        </a:t>
            </a:r>
            <a:r>
              <a:rPr lang="en-GB" sz="1100" smtClean="0">
                <a:solidFill>
                  <a:srgbClr val="000000"/>
                </a:solidFill>
                <a:latin typeface="Calibri" panose="020F0502020204030204" pitchFamily="34" charset="0"/>
              </a:rPr>
              <a:t>
</a:t>
            </a:r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  </a:t>
            </a:r>
            <a:endParaRPr lang="en-GB" sz="9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38528" y="332656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Project Update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683568" y="2580784"/>
            <a:ext cx="8136904" cy="11804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Diamond 6"/>
          <p:cNvSpPr/>
          <p:nvPr/>
        </p:nvSpPr>
        <p:spPr>
          <a:xfrm>
            <a:off x="455746" y="2846049"/>
            <a:ext cx="442032" cy="59804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Diamond 8"/>
          <p:cNvSpPr/>
          <p:nvPr/>
        </p:nvSpPr>
        <p:spPr>
          <a:xfrm>
            <a:off x="1385456" y="2859782"/>
            <a:ext cx="442032" cy="59804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Diamond 9"/>
          <p:cNvSpPr/>
          <p:nvPr/>
        </p:nvSpPr>
        <p:spPr>
          <a:xfrm>
            <a:off x="2231732" y="2859762"/>
            <a:ext cx="442032" cy="59804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3303250" y="2867115"/>
            <a:ext cx="442032" cy="59804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Diamond 11"/>
          <p:cNvSpPr/>
          <p:nvPr/>
        </p:nvSpPr>
        <p:spPr>
          <a:xfrm>
            <a:off x="3660047" y="2867115"/>
            <a:ext cx="442032" cy="59804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Diamond 12"/>
          <p:cNvSpPr/>
          <p:nvPr/>
        </p:nvSpPr>
        <p:spPr>
          <a:xfrm>
            <a:off x="5657484" y="2853351"/>
            <a:ext cx="442032" cy="59804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8086" y="3553966"/>
            <a:ext cx="8537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SCR launch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(24 July)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1640" y="3553966"/>
            <a:ext cx="99169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RFI - Business case and data collection/ aggregation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(21 Aug)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45925" y="3542485"/>
            <a:ext cx="10653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Project objectives and assessment options published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(12 Sept)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31852" y="3544084"/>
            <a:ext cx="91244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  <a:r>
              <a:rPr kumimoji="0" lang="en-GB" sz="1100" b="1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</a:t>
            </a:r>
            <a:r>
              <a:rPr kumimoji="0" lang="en-GB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TOM Design Working Group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(11 Oct)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18538" y="3548529"/>
            <a:ext cx="110895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Voluntary RFI – access to data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(October)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54906" y="3528163"/>
            <a:ext cx="9840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Strategic Business Case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inter 17/18)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15594" y="3591752"/>
            <a:ext cx="83931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  <a:r>
              <a:rPr kumimoji="0" lang="en-GB" sz="1100" b="1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</a:t>
            </a:r>
            <a:r>
              <a:rPr kumimoji="0" lang="en-GB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TOM Design Advisory Board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(14 Nov)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3982301" y="3304558"/>
            <a:ext cx="132397" cy="24940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916009" y="3304558"/>
            <a:ext cx="375950" cy="25612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43586" y="2165158"/>
            <a:ext cx="1202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July 2017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269750" y="2165158"/>
            <a:ext cx="16641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Winter 2019</a:t>
            </a:r>
          </a:p>
        </p:txBody>
      </p:sp>
      <p:sp>
        <p:nvSpPr>
          <p:cNvPr id="26" name="Diamond 25"/>
          <p:cNvSpPr/>
          <p:nvPr/>
        </p:nvSpPr>
        <p:spPr>
          <a:xfrm>
            <a:off x="8491859" y="2853351"/>
            <a:ext cx="442032" cy="598044"/>
          </a:xfrm>
          <a:prstGeom prst="diamond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06807" y="3542485"/>
            <a:ext cx="8371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Decision on MHHS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(Winter 2019)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Diamond 27"/>
          <p:cNvSpPr/>
          <p:nvPr/>
        </p:nvSpPr>
        <p:spPr>
          <a:xfrm>
            <a:off x="7212889" y="2846049"/>
            <a:ext cx="442032" cy="59804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88125" y="3501837"/>
            <a:ext cx="98408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Outline Business Case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(Summer 18)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Diamond 29"/>
          <p:cNvSpPr/>
          <p:nvPr/>
        </p:nvSpPr>
        <p:spPr>
          <a:xfrm>
            <a:off x="4634913" y="2859762"/>
            <a:ext cx="442032" cy="59804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Diamond 30"/>
          <p:cNvSpPr/>
          <p:nvPr/>
        </p:nvSpPr>
        <p:spPr>
          <a:xfrm>
            <a:off x="6375951" y="2867115"/>
            <a:ext cx="442032" cy="59804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11468" y="3776465"/>
            <a:ext cx="9124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noProof="0" dirty="0" smtClean="0">
                <a:solidFill>
                  <a:prstClr val="black"/>
                </a:solidFill>
                <a:latin typeface="Calibri"/>
              </a:rPr>
              <a:t>Skeleton TOMs finalised 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(Spring</a:t>
            </a:r>
            <a:r>
              <a:rPr lang="en-GB" sz="1100" dirty="0" smtClean="0">
                <a:solidFill>
                  <a:prstClr val="black"/>
                </a:solidFill>
                <a:latin typeface="Calibri"/>
              </a:rPr>
              <a:t> 18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6707154" y="3340461"/>
            <a:ext cx="140101" cy="35504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335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E4C87E-3570-4FE7-8CB1-A6A8D61B2A20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5" name="Diagram 4"/>
          <p:cNvGraphicFramePr/>
          <p:nvPr>
            <p:extLst/>
          </p:nvPr>
        </p:nvGraphicFramePr>
        <p:xfrm>
          <a:off x="383231" y="2839539"/>
          <a:ext cx="9001002" cy="923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588896" y="5920244"/>
            <a:ext cx="80648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See: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9"/>
              </a:rPr>
              <a:t>https://www.gov.uk/government/uploads/system/uploads/attachment_data/file/469317/green_book_guidance_public_sector_business_cases_2015_update.pdf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487" y="3933213"/>
            <a:ext cx="23762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Sets out the strategic case for change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 initial outline of the scope of economic costs and benefits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Initial thoughts on the other three cases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33213" y="3970799"/>
            <a:ext cx="23762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High level economic assessment to set out preferred way forward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Developed thinking on commercial, financial and management cases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70890" y="3840694"/>
            <a:ext cx="23762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Detailed costing of specific options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Relies on Target Operating Model work and policy decisions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Set out plans to manage and deliver reform and the transition to market-wide HHS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5895" y="2319262"/>
            <a:ext cx="2259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Winter 2017/18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93281" y="2319263"/>
            <a:ext cx="2183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en-GB" sz="2400" b="1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nd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half 2019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53229" y="2348880"/>
            <a:ext cx="17105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Mid-2018	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2152" y="1329680"/>
            <a:ext cx="83150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We are following 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HM</a:t>
            </a:r>
            <a:r>
              <a:rPr kumimoji="0" lang="en-GB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Treasury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best practice guidance to develop a Business Case based on the 5 Case Model 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methodology. This will include an economic impact assessment (the Economic Case).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BJPseudoFooter"/>
          <p:cNvSpPr txBox="1"/>
          <p:nvPr>
            <p:custDataLst>
              <p:tags r:id="rId1"/>
            </p:custDataLst>
          </p:nvPr>
        </p:nvSpPr>
        <p:spPr>
          <a:xfrm>
            <a:off x="127000" y="6445190"/>
            <a:ext cx="8890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        </a:t>
            </a:r>
            <a:r>
              <a:rPr lang="en-GB" sz="1100" smtClean="0">
                <a:solidFill>
                  <a:srgbClr val="000000"/>
                </a:solidFill>
                <a:latin typeface="Calibri" panose="020F0502020204030204" pitchFamily="34" charset="0"/>
              </a:rPr>
              <a:t>
</a:t>
            </a:r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  </a:t>
            </a:r>
            <a:endParaRPr lang="en-GB" sz="9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4102079" y="467743"/>
            <a:ext cx="5041921" cy="64807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Business case</a:t>
            </a:r>
          </a:p>
        </p:txBody>
      </p:sp>
    </p:spTree>
    <p:extLst>
      <p:ext uri="{BB962C8B-B14F-4D97-AF65-F5344CB8AC3E}">
        <p14:creationId xmlns:p14="http://schemas.microsoft.com/office/powerpoint/2010/main" val="14965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4C87E-3570-4FE7-8CB1-A6A8D61B2A20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4" name="BJPseudoFooter"/>
          <p:cNvSpPr txBox="1"/>
          <p:nvPr>
            <p:custDataLst>
              <p:tags r:id="rId1"/>
            </p:custDataLst>
          </p:nvPr>
        </p:nvSpPr>
        <p:spPr>
          <a:xfrm>
            <a:off x="127000" y="6445190"/>
            <a:ext cx="8890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        </a:t>
            </a:r>
            <a:r>
              <a:rPr lang="en-GB" sz="1100" smtClean="0">
                <a:solidFill>
                  <a:srgbClr val="000000"/>
                </a:solidFill>
                <a:latin typeface="Calibri" panose="020F0502020204030204" pitchFamily="34" charset="0"/>
              </a:rPr>
              <a:t>
</a:t>
            </a:r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  </a:t>
            </a:r>
            <a:endParaRPr lang="en-GB" sz="9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4048" y="332656"/>
            <a:ext cx="37067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800" b="1" dirty="0" smtClean="0"/>
              <a:t>Target Operating Model</a:t>
            </a:r>
            <a:endParaRPr lang="en-GB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700808"/>
            <a:ext cx="8136904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</a:rPr>
              <a:t>The Target Operating Model (TOM) </a:t>
            </a:r>
            <a:r>
              <a:rPr lang="en-GB" sz="2000" dirty="0" smtClean="0">
                <a:solidFill>
                  <a:srgbClr val="000000"/>
                </a:solidFill>
              </a:rPr>
              <a:t>will set </a:t>
            </a:r>
            <a:r>
              <a:rPr lang="en-GB" sz="2000" dirty="0">
                <a:solidFill>
                  <a:srgbClr val="000000"/>
                </a:solidFill>
              </a:rPr>
              <a:t>out the </a:t>
            </a:r>
            <a:r>
              <a:rPr lang="en-GB" sz="2000" dirty="0" smtClean="0">
                <a:solidFill>
                  <a:srgbClr val="000000"/>
                </a:solidFill>
              </a:rPr>
              <a:t>transitional and enduring </a:t>
            </a:r>
            <a:r>
              <a:rPr lang="en-GB" sz="2000" dirty="0">
                <a:solidFill>
                  <a:srgbClr val="000000"/>
                </a:solidFill>
              </a:rPr>
              <a:t>settlement arrangements which will deliver </a:t>
            </a:r>
            <a:r>
              <a:rPr lang="en-GB" sz="2000" dirty="0" smtClean="0">
                <a:solidFill>
                  <a:srgbClr val="000000"/>
                </a:solidFill>
              </a:rPr>
              <a:t>market-wide Half-Hourly Settlement. </a:t>
            </a:r>
            <a:endParaRPr lang="en-GB" sz="2000" dirty="0">
              <a:solidFill>
                <a:srgbClr val="000000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</a:rPr>
              <a:t>We want to ensure to the TOM is future-enabling and does not impede new technologies and business models. For example  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000000"/>
                </a:solidFill>
              </a:rPr>
              <a:t>Electric vehicles 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000000"/>
                </a:solidFill>
              </a:rPr>
              <a:t>Demand-side response (local and wholesale) 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rgbClr val="000000"/>
                </a:solidFill>
              </a:rPr>
              <a:t>Peer to peer trading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</a:rPr>
              <a:t>Design of the TOM is being undertaken by an ELEXON led industry working group that will provide design options to </a:t>
            </a:r>
            <a:r>
              <a:rPr lang="en-GB" sz="2000" dirty="0" err="1">
                <a:solidFill>
                  <a:srgbClr val="000000"/>
                </a:solidFill>
              </a:rPr>
              <a:t>Ofgem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 err="1">
                <a:solidFill>
                  <a:srgbClr val="000000"/>
                </a:solidFill>
              </a:rPr>
              <a:t>Ofgem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r>
              <a:rPr lang="en-GB" sz="2000" dirty="0" smtClean="0">
                <a:solidFill>
                  <a:srgbClr val="000000"/>
                </a:solidFill>
              </a:rPr>
              <a:t>will make the decisions </a:t>
            </a:r>
            <a:r>
              <a:rPr lang="en-GB" sz="2000" dirty="0">
                <a:solidFill>
                  <a:srgbClr val="000000"/>
                </a:solidFill>
              </a:rPr>
              <a:t>on TOM options, with advice from an external Design Advisory Board, consisting of members from industry, innovation, academic and consumer backgrounds</a:t>
            </a:r>
          </a:p>
        </p:txBody>
      </p:sp>
    </p:spTree>
    <p:extLst>
      <p:ext uri="{BB962C8B-B14F-4D97-AF65-F5344CB8AC3E}">
        <p14:creationId xmlns:p14="http://schemas.microsoft.com/office/powerpoint/2010/main" val="243320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4C87E-3570-4FE7-8CB1-A6A8D61B2A20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4" name="BJPseudoFooter"/>
          <p:cNvSpPr txBox="1"/>
          <p:nvPr>
            <p:custDataLst>
              <p:tags r:id="rId1"/>
            </p:custDataLst>
          </p:nvPr>
        </p:nvSpPr>
        <p:spPr>
          <a:xfrm>
            <a:off x="127000" y="6445190"/>
            <a:ext cx="8890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        </a:t>
            </a:r>
            <a:r>
              <a:rPr lang="en-GB" sz="1100" smtClean="0">
                <a:solidFill>
                  <a:srgbClr val="000000"/>
                </a:solidFill>
                <a:latin typeface="Calibri" panose="020F0502020204030204" pitchFamily="34" charset="0"/>
              </a:rPr>
              <a:t>
</a:t>
            </a:r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  </a:t>
            </a:r>
            <a:endParaRPr lang="en-GB" sz="9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20" y="302181"/>
            <a:ext cx="5077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800" b="1" dirty="0" smtClean="0"/>
              <a:t>Policy and Consumer Questions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0200" y="1412776"/>
            <a:ext cx="8686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Ofgem</a:t>
            </a:r>
            <a:r>
              <a:rPr lang="en-GB" dirty="0" smtClean="0"/>
              <a:t> is leading on consideration and decision making on the following policy and consumer questions separately from the Target Operating Model development: </a:t>
            </a:r>
          </a:p>
          <a:p>
            <a:endParaRPr lang="en-GB" dirty="0"/>
          </a:p>
          <a:p>
            <a:r>
              <a:rPr lang="en-GB" b="1" dirty="0" smtClean="0"/>
              <a:t>Approach on whether or not to centralise functions currently performed by supplier agents</a:t>
            </a:r>
          </a:p>
          <a:p>
            <a:endParaRPr lang="en-GB" dirty="0" smtClean="0"/>
          </a:p>
          <a:p>
            <a:r>
              <a:rPr lang="en-GB" b="1" dirty="0" smtClean="0"/>
              <a:t>Approach to access to data for settlement</a:t>
            </a: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Access to half hourly data from smart meters is currently on an opt-in basis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Gathering evidence on full range of approaches</a:t>
            </a:r>
          </a:p>
          <a:p>
            <a:endParaRPr lang="en-GB" dirty="0"/>
          </a:p>
          <a:p>
            <a:r>
              <a:rPr lang="en-GB" b="1" dirty="0"/>
              <a:t>T</a:t>
            </a:r>
            <a:r>
              <a:rPr lang="en-GB" b="1" dirty="0" smtClean="0"/>
              <a:t>he potential </a:t>
            </a:r>
            <a:r>
              <a:rPr lang="en-GB" b="1" dirty="0"/>
              <a:t>impacts on consumers of </a:t>
            </a:r>
            <a:r>
              <a:rPr lang="en-GB" b="1" dirty="0" smtClean="0"/>
              <a:t>market-wide Half-Hourly Settlement </a:t>
            </a:r>
            <a:r>
              <a:rPr lang="en-GB" b="1" dirty="0"/>
              <a:t>and whether any additional protections will be needed </a:t>
            </a:r>
            <a:r>
              <a:rPr lang="en-GB" b="1" dirty="0" smtClean="0"/>
              <a:t>as result 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41470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184" y="1700808"/>
            <a:ext cx="8507288" cy="4392488"/>
          </a:xfrm>
        </p:spPr>
        <p:txBody>
          <a:bodyPr/>
          <a:lstStyle/>
          <a:p>
            <a:pPr algn="l"/>
            <a:r>
              <a:rPr lang="en-GB" sz="3000" dirty="0" smtClean="0"/>
              <a:t>If you would like to find out more or be notified of future updates, please go to the HHS website: </a:t>
            </a:r>
            <a:r>
              <a:rPr lang="en-GB" sz="3000" dirty="0">
                <a:hlinkClick r:id="rId4"/>
              </a:rPr>
              <a:t>https://www.ofgem.gov.uk/electricity/retail-market/market-review-and-reform/smarter-markets-programme/electricity-settlement </a:t>
            </a:r>
            <a:r>
              <a:rPr lang="en-GB" sz="3000" dirty="0" smtClean="0">
                <a:hlinkClick r:id="rId4"/>
              </a:rPr>
              <a:t/>
            </a:r>
            <a:br>
              <a:rPr lang="en-GB" sz="3000" dirty="0" smtClean="0">
                <a:hlinkClick r:id="rId4"/>
              </a:rPr>
            </a:br>
            <a:r>
              <a:rPr lang="en-GB" sz="3000" dirty="0" smtClean="0">
                <a:hlinkClick r:id="rId4"/>
              </a:rPr>
              <a:t/>
            </a:r>
            <a:br>
              <a:rPr lang="en-GB" sz="3000" dirty="0" smtClean="0">
                <a:hlinkClick r:id="rId4"/>
              </a:rPr>
            </a:br>
            <a:r>
              <a:rPr lang="en-GB" sz="3000" dirty="0" smtClean="0"/>
              <a:t>Any questions, please email: </a:t>
            </a:r>
            <a:r>
              <a:rPr lang="en-GB" sz="3000" dirty="0" smtClean="0"/>
              <a:t/>
            </a:r>
            <a:br>
              <a:rPr lang="en-GB" sz="3000" dirty="0" smtClean="0"/>
            </a:br>
            <a:r>
              <a:rPr lang="en-GB" sz="3000" dirty="0" smtClean="0">
                <a:hlinkClick r:id="rId5"/>
              </a:rPr>
              <a:t>half-hourlysettlement@ofgem.gov.uk</a:t>
            </a:r>
            <a:r>
              <a:rPr lang="en-GB" sz="3000" dirty="0" smtClean="0"/>
              <a:t> </a:t>
            </a:r>
            <a:r>
              <a:rPr lang="en-GB" sz="3000" dirty="0" smtClean="0"/>
              <a:t/>
            </a:r>
            <a:br>
              <a:rPr lang="en-GB" sz="3000" dirty="0" smtClean="0"/>
            </a:br>
            <a:r>
              <a:rPr lang="en-GB" sz="3000" dirty="0"/>
              <a:t/>
            </a:r>
            <a:br>
              <a:rPr lang="en-GB" sz="3000" dirty="0"/>
            </a:br>
            <a:r>
              <a:rPr lang="en-GB" sz="3000" dirty="0">
                <a:hlinkClick r:id="rId4"/>
              </a:rPr>
              <a:t/>
            </a:r>
            <a:br>
              <a:rPr lang="en-GB" sz="3000" dirty="0">
                <a:hlinkClick r:id="rId4"/>
              </a:rPr>
            </a:br>
            <a:endParaRPr lang="en-GB" sz="3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4C87E-3570-4FE7-8CB1-A6A8D61B2A20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4" name="BJPseudoFooter"/>
          <p:cNvSpPr txBox="1"/>
          <p:nvPr>
            <p:custDataLst>
              <p:tags r:id="rId1"/>
            </p:custDataLst>
          </p:nvPr>
        </p:nvSpPr>
        <p:spPr>
          <a:xfrm>
            <a:off x="127000" y="6445190"/>
            <a:ext cx="8890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        </a:t>
            </a:r>
            <a:r>
              <a:rPr lang="en-GB" sz="1100" smtClean="0">
                <a:solidFill>
                  <a:srgbClr val="000000"/>
                </a:solidFill>
                <a:latin typeface="Calibri" panose="020F0502020204030204" pitchFamily="34" charset="0"/>
              </a:rPr>
              <a:t>
</a:t>
            </a:r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  </a:t>
            </a:r>
            <a:endParaRPr lang="en-GB" sz="9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7984" y="332656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800" b="1" dirty="0" smtClean="0"/>
              <a:t>How to get in touch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152953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JPseudoFooter"/>
          <p:cNvSpPr txBox="1"/>
          <p:nvPr>
            <p:custDataLst>
              <p:tags r:id="rId1"/>
            </p:custDataLst>
          </p:nvPr>
        </p:nvSpPr>
        <p:spPr>
          <a:xfrm>
            <a:off x="127000" y="6445190"/>
            <a:ext cx="8890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        </a:t>
            </a:r>
            <a:r>
              <a:rPr lang="en-GB" sz="1100" smtClean="0">
                <a:solidFill>
                  <a:srgbClr val="000000"/>
                </a:solidFill>
                <a:latin typeface="Calibri" panose="020F0502020204030204" pitchFamily="34" charset="0"/>
              </a:rPr>
              <a:t>
</a:t>
            </a:r>
            <a:r>
              <a:rPr lang="en-GB" sz="900" smtClean="0">
                <a:solidFill>
                  <a:srgbClr val="000000"/>
                </a:solidFill>
                <a:latin typeface="Verdana" panose="020B0604030504040204" pitchFamily="34" charset="0"/>
              </a:rPr>
              <a:t>  </a:t>
            </a:r>
            <a:endParaRPr lang="en-GB" sz="900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heme/theme1.xml><?xml version="1.0" encoding="utf-8"?>
<a:theme xmlns:a="http://schemas.openxmlformats.org/drawingml/2006/main" name="PresentationOfgem201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irstSlide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stSlide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Content Type 1" ma:contentTypeID="0x010100B73AC9881012B84386BD33078BAD49E3000113CFF8A2B8814BB56A67640953265E" ma:contentTypeVersion="20" ma:contentTypeDescription="" ma:contentTypeScope="" ma:versionID="c0e407da61b2b706ba0d5893a18ab91b">
  <xsd:schema xmlns:xsd="http://www.w3.org/2001/XMLSchema" xmlns:xs="http://www.w3.org/2001/XMLSchema" xmlns:p="http://schemas.microsoft.com/office/2006/metadata/properties" xmlns:ns2="74565e04-d6b2-45a3-b9b7-4a15edde7cb9" xmlns:ns3="631298fc-6a88-4548-b7d9-3b164918c4a3" xmlns:ns4="26796cb8-a246-4456-b581-7dcda078de4c" targetNamespace="http://schemas.microsoft.com/office/2006/metadata/properties" ma:root="true" ma:fieldsID="678ec66e2db5970bc3a6ae8ede66337e" ns2:_="" ns3:_="" ns4:_="">
    <xsd:import namespace="74565e04-d6b2-45a3-b9b7-4a15edde7cb9"/>
    <xsd:import namespace="631298fc-6a88-4548-b7d9-3b164918c4a3"/>
    <xsd:import namespace="26796cb8-a246-4456-b581-7dcda078de4c"/>
    <xsd:element name="properties">
      <xsd:complexType>
        <xsd:sequence>
          <xsd:element name="documentManagement">
            <xsd:complexType>
              <xsd:all>
                <xsd:element ref="ns2:Project_x0020_Stage" minOccurs="0"/>
                <xsd:element ref="ns2:Document_x0020_Type" minOccurs="0"/>
                <xsd:element ref="ns2:Document_x0020_Status" minOccurs="0"/>
                <xsd:element ref="ns3:Classification" minOccurs="0"/>
                <xsd:element ref="ns3:Descriptor" minOccurs="0"/>
                <xsd:element ref="ns2:Event_x0020_Date" minOccurs="0"/>
                <xsd:element ref="ns3:TaxCatchAll" minOccurs="0"/>
                <xsd:element ref="ns3:TaxCatchAllLabel" minOccurs="0"/>
                <xsd:element ref="ns2:jfc60aaa43c242a7a3a374b1462ecca8" minOccurs="0"/>
                <xsd:element ref="ns4:e6c5641de6e34232b9873c93259aad76" minOccurs="0"/>
                <xsd:element ref="ns4:BJSCInternalLabel" minOccurs="0"/>
                <xsd:element ref="ns4:BJSCdd9eba61_x002D_d6b9_x002D_469b_x" minOccurs="0"/>
                <xsd:element ref="ns4:BJSCc5a055b0_x002D_1bed_x002D_4579_x" minOccurs="0"/>
                <xsd:element ref="ns4:BJSCSummaryMarking" minOccurs="0"/>
                <xsd:element ref="ns4:Workstream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565e04-d6b2-45a3-b9b7-4a15edde7cb9" elementFormDefault="qualified">
    <xsd:import namespace="http://schemas.microsoft.com/office/2006/documentManagement/types"/>
    <xsd:import namespace="http://schemas.microsoft.com/office/infopath/2007/PartnerControls"/>
    <xsd:element name="Project_x0020_Stage" ma:index="2" nillable="true" ma:displayName="Project Stage" ma:format="Dropdown" ma:hidden="true" ma:internalName="Project_x0020_Stage" ma:readOnly="false">
      <xsd:simpleType>
        <xsd:restriction base="dms:Choice">
          <xsd:enumeration value="Project Management"/>
          <xsd:enumeration value="Research, Analysis and Evidence"/>
          <xsd:enumeration value="Decision making/Publish"/>
        </xsd:restriction>
      </xsd:simpleType>
    </xsd:element>
    <xsd:element name="Document_x0020_Type" ma:index="3" nillable="true" ma:displayName="Document Type" ma:format="Dropdown" ma:internalName="Document_x0020_Type">
      <xsd:simpleType>
        <xsd:restriction base="dms:Choice">
          <xsd:enumeration value="Adminstrative document"/>
          <xsd:enumeration value="Project Management document"/>
          <xsd:enumeration value="Management paper"/>
          <xsd:enumeration value="Briefing note / internal paper"/>
          <xsd:enumeration value="Agenda"/>
          <xsd:enumeration value="Minutes / meeting note"/>
          <xsd:enumeration value="Presentation"/>
          <xsd:enumeration value="Publication"/>
          <xsd:enumeration value="Response to Ofgem Information Request"/>
          <xsd:enumeration value="Response to Ofgem Consultation"/>
          <xsd:enumeration value="Data"/>
          <xsd:enumeration value="Analysis"/>
          <xsd:enumeration value="Economic model"/>
          <xsd:enumeration value="Modelling results"/>
          <xsd:enumeration value="Email correspondence"/>
          <xsd:enumeration value="Letter"/>
          <xsd:enumeration value="Legal advice"/>
          <xsd:enumeration value="Licence / code / legal text"/>
          <xsd:enumeration value="FOI request"/>
          <xsd:enumeration value="External document"/>
        </xsd:restriction>
      </xsd:simpleType>
    </xsd:element>
    <xsd:element name="Document_x0020_Status" ma:index="5" nillable="true" ma:displayName="Document Status" ma:format="RadioButtons" ma:internalName="Document_x0020_Status">
      <xsd:simpleType>
        <xsd:restriction base="dms:Choice">
          <xsd:enumeration value="Draft"/>
          <xsd:enumeration value="Final"/>
        </xsd:restriction>
      </xsd:simpleType>
    </xsd:element>
    <xsd:element name="Event_x0020_Date" ma:index="8" nillable="true" ma:displayName="Event Date" ma:format="DateOnly" ma:indexed="true" ma:internalName="Event_x0020_Date">
      <xsd:simpleType>
        <xsd:restriction base="dms:DateTime"/>
      </xsd:simpleType>
    </xsd:element>
    <xsd:element name="jfc60aaa43c242a7a3a374b1462ecca8" ma:index="16" ma:taxonomy="true" ma:internalName="jfc60aaa43c242a7a3a374b1462ecca8" ma:taxonomyFieldName="Organisation_Contactshare" ma:displayName="Organisation_Contactshare" ma:indexed="true" ma:readOnly="false" ma:default="" ma:fieldId="{3fc60aaa-43c2-42a7-a3a3-74b1462ecca8}" ma:sspId="69773578-b348-4185-91b0-0c3a7eda8d2a" ma:termSetId="198f4597-1449-4407-9082-75aad48ce812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1298fc-6a88-4548-b7d9-3b164918c4a3" elementFormDefault="qualified">
    <xsd:import namespace="http://schemas.microsoft.com/office/2006/documentManagement/types"/>
    <xsd:import namespace="http://schemas.microsoft.com/office/infopath/2007/PartnerControls"/>
    <xsd:element name="Classification" ma:index="6" nillable="true" ma:displayName="Security Classification" ma:default="Official" ma:format="Dropdown" ma:hidden="true" ma:internalName="Classification" ma:readOnly="false">
      <xsd:simpleType>
        <xsd:restriction base="dms:Choice">
          <xsd:enumeration value="Official"/>
          <xsd:enumeration value="Official Sensitive"/>
        </xsd:restriction>
      </xsd:simpleType>
    </xsd:element>
    <xsd:element name="Descriptor" ma:index="7" nillable="true" ma:displayName="Descriptor" ma:format="Dropdown" ma:hidden="true" ma:internalName="Descriptor" ma:readOnly="false">
      <xsd:simpleType>
        <xsd:restriction base="dms:Choice">
          <xsd:enumeration value="Commercial"/>
          <xsd:enumeration value="Management"/>
          <xsd:enumeration value="Market Sensitive"/>
          <xsd:enumeration value="Staff"/>
        </xsd:restriction>
      </xsd:simpleType>
    </xsd:element>
    <xsd:element name="TaxCatchAll" ma:index="9" nillable="true" ma:displayName="Taxonomy Catch All Column" ma:hidden="true" ma:list="{7322fadc-f799-4e41-8862-be1b14da3f2e}" ma:internalName="TaxCatchAll" ma:showField="CatchAllData" ma:web="74565e04-d6b2-45a3-b9b7-4a15edde7c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7322fadc-f799-4e41-8862-be1b14da3f2e}" ma:internalName="TaxCatchAllLabel" ma:readOnly="true" ma:showField="CatchAllDataLabel" ma:web="74565e04-d6b2-45a3-b9b7-4a15edde7c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796cb8-a246-4456-b581-7dcda078de4c" elementFormDefault="qualified">
    <xsd:import namespace="http://schemas.microsoft.com/office/2006/documentManagement/types"/>
    <xsd:import namespace="http://schemas.microsoft.com/office/infopath/2007/PartnerControls"/>
    <xsd:element name="e6c5641de6e34232b9873c93259aad76" ma:index="19" nillable="true" ma:taxonomy="true" ma:internalName="e6c5641de6e34232b9873c93259aad76" ma:taxonomyFieldName="HH_settlement_folksonomy" ma:displayName="HH_settlement_folksonomy" ma:default="" ma:fieldId="{e6c5641d-e6e3-4232-b987-3c93259aad76}" ma:taxonomyMulti="true" ma:sspId="69773578-b348-4185-91b0-0c3a7eda8d2a" ma:termSetId="0c9c863a-1c37-4fc5-9d6b-36e5cb1f1438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BJSCInternalLabel" ma:index="20" nillable="true" ma:displayName="Classifier Label" ma:internalName="BJSCInternalLabel">
      <xsd:simpleType>
        <xsd:restriction base="dms:Unknown"/>
      </xsd:simpleType>
    </xsd:element>
    <xsd:element name="BJSCdd9eba61_x002D_d6b9_x002D_469b_x" ma:index="21" nillable="true" ma:displayName="Audience" ma:internalName="BJSCdd9eba61_x002D_d6b9_x002D_469b_x">
      <xsd:simpleType>
        <xsd:restriction base="dms:Text"/>
      </xsd:simpleType>
    </xsd:element>
    <xsd:element name="BJSCc5a055b0_x002D_1bed_x002D_4579_x" ma:index="22" nillable="true" ma:displayName="Visual marking" ma:internalName="BJSCc5a055b0_x002D_1bed_x002D_4579_x">
      <xsd:simpleType>
        <xsd:restriction base="dms:Text"/>
      </xsd:simpleType>
    </xsd:element>
    <xsd:element name="BJSCSummaryMarking" ma:index="23" nillable="true" ma:displayName="Summary Marking" ma:internalName="BJSCSummaryMarking">
      <xsd:simpleType>
        <xsd:restriction base="dms:Text"/>
      </xsd:simpleType>
    </xsd:element>
    <xsd:element name="Workstream" ma:index="24" nillable="true" ma:displayName="Workstream" ma:format="Dropdown" ma:internalName="Workstream">
      <xsd:simpleType>
        <xsd:restriction base="dms:Choice">
          <xsd:enumeration value="SCR - Responses"/>
          <xsd:enumeration value="Team admin"/>
          <xsd:enumeration value="Mandatory"/>
          <xsd:enumeration value="Elective"/>
          <xsd:enumeration value="P272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5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_x0020_Status xmlns="74565e04-d6b2-45a3-b9b7-4a15edde7cb9">Draft</Document_x0020_Status>
    <Document_x0020_Type xmlns="74565e04-d6b2-45a3-b9b7-4a15edde7cb9">Presentation</Document_x0020_Type>
    <TaxCatchAll xmlns="631298fc-6a88-4548-b7d9-3b164918c4a3">
      <Value>383</Value>
      <Value>421</Value>
      <Value>83</Value>
      <Value>215</Value>
      <Value>409</Value>
      <Value>553</Value>
    </TaxCatchAll>
    <jfc60aaa43c242a7a3a374b1462ecca8 xmlns="74565e04-d6b2-45a3-b9b7-4a15edde7cb9">
      <Terms xmlns="http://schemas.microsoft.com/office/infopath/2007/PartnerControls">
        <TermInfo xmlns="http://schemas.microsoft.com/office/infopath/2007/PartnerControls">
          <TermName>Ofgem</TermName>
          <TermId>8b4368c1-752b-461b-aa1f-79fb1ab95926</TermId>
        </TermInfo>
      </Terms>
    </jfc60aaa43c242a7a3a374b1462ecca8>
    <Event_x0020_Date xmlns="74565e04-d6b2-45a3-b9b7-4a15edde7cb9">2017-11-30T00:00:00+00:00</Event_x0020_Date>
    <Descriptor xmlns="631298fc-6a88-4548-b7d9-3b164918c4a3">Market Sensitive</Descriptor>
    <Classification xmlns="631298fc-6a88-4548-b7d9-3b164918c4a3">Official</Classification>
    <Project_x0020_Stage xmlns="74565e04-d6b2-45a3-b9b7-4a15edde7cb9">Research, Analysis and Evidence</Project_x0020_Stage>
    <BJSCSummaryMarking xmlns="26796cb8-a246-4456-b581-7dcda078de4c">OFFICIAL</BJSCSummaryMarking>
    <BJSCInternalLabel xmlns="26796cb8-a246-4456-b581-7dcda078de4c">&lt;?xml version="1.0" encoding="us-ascii"?&gt;&lt;sisl xmlns:xsi="http://www.w3.org/2001/XMLSchema-instance" xmlns:xsd="http://www.w3.org/2001/XMLSchema" sislVersion="0" policy="973096ae-7329-4b3b-9368-47aeba6959e1" xmlns="http://www.boldonjames.com/2008/01/sie/internal/label"&gt;&lt;element uid="id_classification_nonbusiness" value="" /&gt;&lt;/sisl&gt;</BJSCInternalLabel>
    <BJSCc5a055b0_x002D_1bed_x002D_4579_x xmlns="26796cb8-a246-4456-b581-7dcda078de4c" xsi:nil="true"/>
    <BJSCdd9eba61_x002D_d6b9_x002D_469b_x xmlns="26796cb8-a246-4456-b581-7dcda078de4c" xsi:nil="true"/>
    <e6c5641de6e34232b9873c93259aad76 xmlns="26796cb8-a246-4456-b581-7dcda078de4c">
      <Terms xmlns="http://schemas.microsoft.com/office/infopath/2007/PartnerControls">
        <TermInfo xmlns="http://schemas.microsoft.com/office/infopath/2007/PartnerControls">
          <TermName xmlns="http://schemas.microsoft.com/office/infopath/2007/PartnerControls">Data privacy</TermName>
          <TermId xmlns="http://schemas.microsoft.com/office/infopath/2007/PartnerControls">3b3be8ac-ccb5-49c1-9b07-35a5474d850a</TermId>
        </TermInfo>
        <TermInfo xmlns="http://schemas.microsoft.com/office/infopath/2007/PartnerControls">
          <TermName xmlns="http://schemas.microsoft.com/office/infopath/2007/PartnerControls">Stakeholder engagement</TermName>
          <TermId xmlns="http://schemas.microsoft.com/office/infopath/2007/PartnerControls">f50eec67-9511-4513-a36e-0e96caa6462b</TermId>
        </TermInfo>
        <TermInfo xmlns="http://schemas.microsoft.com/office/infopath/2007/PartnerControls">
          <TermName xmlns="http://schemas.microsoft.com/office/infopath/2007/PartnerControls">Consumer protection</TermName>
          <TermId xmlns="http://schemas.microsoft.com/office/infopath/2007/PartnerControls">a96398d5-f147-472f-b803-9751591b6fcf</TermId>
        </TermInfo>
        <TermInfo xmlns="http://schemas.microsoft.com/office/infopath/2007/PartnerControls">
          <TermName xmlns="http://schemas.microsoft.com/office/infopath/2007/PartnerControls">Target Operating Model</TermName>
          <TermId xmlns="http://schemas.microsoft.com/office/infopath/2007/PartnerControls">0806f8ef-01e6-45f4-8ad9-309282e14da1</TermId>
        </TermInfo>
        <TermInfo xmlns="http://schemas.microsoft.com/office/infopath/2007/PartnerControls">
          <TermName xmlns="http://schemas.microsoft.com/office/infopath/2007/PartnerControls">Business case</TermName>
          <TermId xmlns="http://schemas.microsoft.com/office/infopath/2007/PartnerControls">c32d7c4c-95c3-486f-bea7-fc1ca05e5a64</TermId>
        </TermInfo>
      </Terms>
    </e6c5641de6e34232b9873c93259aad76>
    <Workstream xmlns="26796cb8-a246-4456-b581-7dcda078de4c">Mandatory</Workstream>
  </documentManagement>
</p:properties>
</file>

<file path=customXml/item4.xml><?xml version="1.0" encoding="utf-8"?>
<sisl xmlns:xsi="http://www.w3.org/2001/XMLSchema-instance" xmlns:xsd="http://www.w3.org/2001/XMLSchema" xmlns="http://www.boldonjames.com/2008/01/sie/internal/label" sislVersion="0" policy="973096ae-7329-4b3b-9368-47aeba6959e1">
  <element uid="id_classification_nonbusiness" value=""/>
</sisl>
</file>

<file path=customXml/itemProps1.xml><?xml version="1.0" encoding="utf-8"?>
<ds:datastoreItem xmlns:ds="http://schemas.openxmlformats.org/officeDocument/2006/customXml" ds:itemID="{2A2D2A53-F3D4-4124-925E-B4B6282F44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565e04-d6b2-45a3-b9b7-4a15edde7cb9"/>
    <ds:schemaRef ds:uri="631298fc-6a88-4548-b7d9-3b164918c4a3"/>
    <ds:schemaRef ds:uri="26796cb8-a246-4456-b581-7dcda078de4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369AD2D-B37C-4956-A960-1FD6FE1669D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15DD91-6284-4FA4-837A-C2755A9E34E7}">
  <ds:schemaRefs>
    <ds:schemaRef ds:uri="26796cb8-a246-4456-b581-7dcda078de4c"/>
    <ds:schemaRef ds:uri="http://purl.org/dc/elements/1.1/"/>
    <ds:schemaRef ds:uri="http://schemas.microsoft.com/office/2006/metadata/properties"/>
    <ds:schemaRef ds:uri="631298fc-6a88-4548-b7d9-3b164918c4a3"/>
    <ds:schemaRef ds:uri="http://purl.org/dc/terms/"/>
    <ds:schemaRef ds:uri="74565e04-d6b2-45a3-b9b7-4a15edde7cb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741A8B9E-6F9B-420C-B422-0535E14EC818}">
  <ds:schemaRefs>
    <ds:schemaRef ds:uri="http://www.w3.org/2001/XMLSchema"/>
    <ds:schemaRef ds:uri="http://www.boldonjames.com/2008/01/sie/internal/labe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PresentationOfgem2013</Template>
  <TotalTime>8353</TotalTime>
  <Words>526</Words>
  <Application>Microsoft Office PowerPoint</Application>
  <PresentationFormat>On-screen Show (4:3)</PresentationFormat>
  <Paragraphs>111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Verdana</vt:lpstr>
      <vt:lpstr>Wingdings</vt:lpstr>
      <vt:lpstr>PresentationOfgem2013</vt:lpstr>
      <vt:lpstr>FirstSlideMaster</vt:lpstr>
      <vt:lpstr>LastSlideMaster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If you would like to find out more or be notified of future updates, please go to the HHS website: https://www.ofgem.gov.uk/electricity/retail-market/market-review-and-reform/smarter-markets-programme/electricity-settlement   Any questions, please email:  half-hourlysettlement@ofgem.gov.uk    </vt:lpstr>
      <vt:lpstr>PowerPoint Presentation</vt:lpstr>
    </vt:vector>
  </TitlesOfParts>
  <Company>Ofgem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Áine Higgins Ní Chinnéide</dc:creator>
  <cp:lastModifiedBy>Anna Stacey</cp:lastModifiedBy>
  <cp:revision>547</cp:revision>
  <cp:lastPrinted>2017-01-12T10:34:57Z</cp:lastPrinted>
  <dcterms:created xsi:type="dcterms:W3CDTF">2016-02-18T15:39:35Z</dcterms:created>
  <dcterms:modified xsi:type="dcterms:W3CDTF">2017-12-13T11:57:32Z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IndexRef">
    <vt:lpwstr>8543efa2-b495-44d9-b6c8-f5d7b78257d2</vt:lpwstr>
  </property>
  <property fmtid="{D5CDD505-2E9C-101B-9397-08002B2CF9AE}" pid="3" name="bjSaver">
    <vt:lpwstr>9FqvvsS9zUTWIcHiJ75zsjr7DxPsP1eo</vt:lpwstr>
  </property>
  <property fmtid="{D5CDD505-2E9C-101B-9397-08002B2CF9AE}" pid="4" name="ContentTypeId">
    <vt:lpwstr>0x010100B73AC9881012B84386BD33078BAD49E3000113CFF8A2B8814BB56A67640953265E</vt:lpwstr>
  </property>
  <property fmtid="{D5CDD505-2E9C-101B-9397-08002B2CF9AE}" pid="5" name="HH_settlement_folksonomy">
    <vt:lpwstr>215;#Data privacy|3b3be8ac-ccb5-49c1-9b07-35a5474d850a;#409;#Stakeholder engagement|f50eec67-9511-4513-a36e-0e96caa6462b;#421;#Consumer protection|a96398d5-f147-472f-b803-9751591b6fcf;#553;#Target Operating Model|0806f8ef-01e6-45f4-8ad9-309282e14da1;#383;</vt:lpwstr>
  </property>
  <property fmtid="{D5CDD505-2E9C-101B-9397-08002B2CF9AE}" pid="6" name="Organisation_Contactshare">
    <vt:lpwstr>83;#Ofgem|8b4368c1-752b-461b-aa1f-79fb1ab95926</vt:lpwstr>
  </property>
  <property fmtid="{D5CDD505-2E9C-101B-9397-08002B2CF9AE}" pid="7" name="Flexibilityproject_folksonomy">
    <vt:lpwstr/>
  </property>
  <property fmtid="{D5CDD505-2E9C-101B-9397-08002B2CF9AE}" pid="8" name="Order">
    <vt:r8>183600</vt:r8>
  </property>
  <property fmtid="{D5CDD505-2E9C-101B-9397-08002B2CF9AE}" pid="9" name="bjDocumentLabelXML">
    <vt:lpwstr>&lt;?xml version="1.0" encoding="us-ascii"?&gt;&lt;sisl xmlns:xsi="http://www.w3.org/2001/XMLSchema-instance" xmlns:xsd="http://www.w3.org/2001/XMLSchema" sislVersion="0" policy="973096ae-7329-4b3b-9368-47aeba6959e1" xmlns="http://www.boldonjames.com/2008/01/sie/i</vt:lpwstr>
  </property>
  <property fmtid="{D5CDD505-2E9C-101B-9397-08002B2CF9AE}" pid="10" name="bjDocumentLabelXML-0">
    <vt:lpwstr>nternal/label"&gt;&lt;element uid="id_classification_nonbusiness" value="" /&gt;&lt;/sisl&gt;</vt:lpwstr>
  </property>
  <property fmtid="{D5CDD505-2E9C-101B-9397-08002B2CF9AE}" pid="11" name="bjDocumentSecurityLabel">
    <vt:lpwstr>OFFICIAL</vt:lpwstr>
  </property>
</Properties>
</file>